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9" r:id="rId3"/>
    <p:sldId id="270" r:id="rId4"/>
    <p:sldId id="271" r:id="rId5"/>
    <p:sldId id="256" r:id="rId6"/>
    <p:sldId id="257" r:id="rId7"/>
    <p:sldId id="262" r:id="rId8"/>
    <p:sldId id="265" r:id="rId9"/>
    <p:sldId id="272" r:id="rId10"/>
    <p:sldId id="273" r:id="rId11"/>
    <p:sldId id="261" r:id="rId12"/>
    <p:sldId id="258" r:id="rId13"/>
    <p:sldId id="263" r:id="rId14"/>
    <p:sldId id="268" r:id="rId15"/>
    <p:sldId id="259" r:id="rId16"/>
    <p:sldId id="274" r:id="rId17"/>
    <p:sldId id="267" r:id="rId18"/>
    <p:sldId id="266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99"/>
    <a:srgbClr val="66FFCC"/>
    <a:srgbClr val="800080"/>
    <a:srgbClr val="FF0000"/>
    <a:srgbClr val="A66BD3"/>
    <a:srgbClr val="FF99FF"/>
    <a:srgbClr val="8D42C6"/>
    <a:srgbClr val="FF2F2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20" d="100"/>
          <a:sy n="20" d="100"/>
        </p:scale>
        <p:origin x="2184" y="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3E428-5C8A-4480-9A50-A48802A14A7C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0A53-2B6B-4A5C-B88E-765F45F40C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66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C0A53-2B6B-4A5C-B88E-765F45F40CA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26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7615-0AE6-4148-8D25-98E1C4C5DA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4CBB-D3A6-4077-8C12-26977830B51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0ED96-645D-47BF-90CB-5A238531821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A05D19-14CA-481E-B14F-876AECFFD3D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FE47D8-DE2F-429A-9B1D-BB3194982F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23C92-9E04-4AAC-BA72-4887DD986B1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927CC-89D4-4FC9-9B63-CBA51B502AA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FA878-7CE0-4F90-AC91-5895CED7C8F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404C9-6391-42CD-BD8F-19F7A7DBCD1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27FB4-B61F-46A2-8F43-47A5D8ACF76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82490-6AEA-4EF8-9806-931EFCB5EF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2CBE4-E44C-4314-87E7-143ED0A2BE4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B7E58-3470-4193-BE31-64F7DDAE36D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AD97"/>
            </a:gs>
            <a:gs pos="100000">
              <a:srgbClr val="8F91F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E39EC1-695E-4C80-A7A3-5E9D0DDD175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168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8198" name="Comment 6"/>
          <p:cNvSpPr>
            <a:spLocks noChangeArrowheads="1"/>
          </p:cNvSpPr>
          <p:nvPr/>
        </p:nvSpPr>
        <p:spPr bwMode="auto">
          <a:xfrm>
            <a:off x="467544" y="3140968"/>
            <a:ext cx="1828800" cy="1108075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6600" b="1" dirty="0">
                <a:solidFill>
                  <a:srgbClr val="000000"/>
                </a:solidFill>
                <a:latin typeface="Comic Sans MS" pitchFamily="66" charset="0"/>
              </a:rPr>
              <a:t>pH</a:t>
            </a:r>
          </a:p>
        </p:txBody>
      </p:sp>
      <p:sp>
        <p:nvSpPr>
          <p:cNvPr id="8199" name="Comment 7"/>
          <p:cNvSpPr>
            <a:spLocks noChangeArrowheads="1"/>
          </p:cNvSpPr>
          <p:nvPr/>
        </p:nvSpPr>
        <p:spPr bwMode="auto">
          <a:xfrm>
            <a:off x="611560" y="836712"/>
            <a:ext cx="3024336" cy="769441"/>
          </a:xfrm>
          <a:prstGeom prst="rect">
            <a:avLst/>
          </a:prstGeom>
          <a:solidFill>
            <a:srgbClr val="FF2F2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dirty="0" smtClean="0">
                <a:latin typeface="Arial" pitchFamily="34" charset="0"/>
                <a:cs typeface="Arial" pitchFamily="34" charset="0"/>
              </a:rPr>
              <a:t>Kyselost </a:t>
            </a:r>
            <a:endParaRPr lang="cs-CZ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Comment 8"/>
          <p:cNvSpPr>
            <a:spLocks noChangeArrowheads="1"/>
          </p:cNvSpPr>
          <p:nvPr/>
        </p:nvSpPr>
        <p:spPr bwMode="auto">
          <a:xfrm>
            <a:off x="5148064" y="836712"/>
            <a:ext cx="3200400" cy="769441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zásaditost</a:t>
            </a:r>
            <a:endParaRPr lang="cs-CZ" sz="4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mment 8"/>
          <p:cNvSpPr>
            <a:spLocks noChangeArrowheads="1"/>
          </p:cNvSpPr>
          <p:nvPr/>
        </p:nvSpPr>
        <p:spPr bwMode="auto">
          <a:xfrm>
            <a:off x="2843808" y="1988840"/>
            <a:ext cx="3200400" cy="769441"/>
          </a:xfrm>
          <a:prstGeom prst="rect">
            <a:avLst/>
          </a:prstGeom>
          <a:solidFill>
            <a:srgbClr val="A66BD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roztoků</a:t>
            </a:r>
            <a:endParaRPr lang="cs-CZ" sz="4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mment 6"/>
          <p:cNvSpPr>
            <a:spLocks noChangeArrowheads="1"/>
          </p:cNvSpPr>
          <p:nvPr/>
        </p:nvSpPr>
        <p:spPr bwMode="auto">
          <a:xfrm>
            <a:off x="4067944" y="859359"/>
            <a:ext cx="648072" cy="769441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cs-CZ" sz="4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arsik\Desktop\Nepojmenovaný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68960"/>
            <a:ext cx="4106588" cy="2574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5" descr="C:\Users\marsik\Desktop\pH tabulka pro wor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85384" y="0"/>
            <a:ext cx="17805956" cy="815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3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hop.hos.se/catalog/images/15-027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0720" y="3501008"/>
            <a:ext cx="3312368" cy="331236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60350"/>
            <a:ext cx="8351838" cy="295275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800080"/>
                </a:solidFill>
                <a:latin typeface="Arial" charset="0"/>
              </a:rPr>
              <a:t> Indikátory</a:t>
            </a:r>
            <a:r>
              <a:rPr lang="cs-CZ" b="1" dirty="0">
                <a:solidFill>
                  <a:srgbClr val="800080"/>
                </a:solidFill>
                <a:latin typeface="Arial" charset="0"/>
              </a:rPr>
              <a:t>: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cs-CZ" sz="2800" b="1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cs-CZ" sz="2800" b="1" dirty="0" smtClean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cs-CZ" sz="2800" dirty="0">
                <a:latin typeface="Arial" charset="0"/>
              </a:rPr>
              <a:t>univerzální indikátorové papírky,</a:t>
            </a:r>
          </a:p>
          <a:p>
            <a:pPr>
              <a:buFont typeface="Wingdings" pitchFamily="2" charset="2"/>
              <a:buNone/>
            </a:pPr>
            <a:r>
              <a:rPr lang="cs-CZ" sz="2800" dirty="0">
                <a:latin typeface="Arial" charset="0"/>
              </a:rPr>
              <a:t>   </a:t>
            </a:r>
            <a:r>
              <a:rPr lang="cs-CZ" sz="2800" dirty="0" smtClean="0">
                <a:latin typeface="Arial" charset="0"/>
              </a:rPr>
              <a:t> lakmus</a:t>
            </a:r>
            <a:r>
              <a:rPr lang="cs-CZ" sz="2800" dirty="0">
                <a:latin typeface="Arial" charset="0"/>
              </a:rPr>
              <a:t>, fenolftalein, </a:t>
            </a:r>
            <a:r>
              <a:rPr lang="cs-CZ" sz="2800" dirty="0" err="1">
                <a:latin typeface="Arial" charset="0"/>
              </a:rPr>
              <a:t>methyloranž</a:t>
            </a:r>
            <a:endParaRPr lang="cs-CZ" sz="2800" dirty="0"/>
          </a:p>
        </p:txBody>
      </p:sp>
      <p:pic>
        <p:nvPicPr>
          <p:cNvPr id="9226" name="Picture 10" descr="pH stupn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t="24353" b="14612"/>
          <a:stretch>
            <a:fillRect/>
          </a:stretch>
        </p:blipFill>
        <p:spPr>
          <a:xfrm>
            <a:off x="179513" y="2348881"/>
            <a:ext cx="5472608" cy="1037944"/>
          </a:xfrm>
          <a:noFill/>
          <a:ln/>
        </p:spPr>
      </p:pic>
      <p:pic>
        <p:nvPicPr>
          <p:cNvPr id="5122" name="Picture 2" descr="http://nd05.jxs.cz/604/479/214b81037e_81513391_u.jpg?1321817333"/>
          <p:cNvPicPr>
            <a:picLocks noChangeAspect="1" noChangeArrowheads="1"/>
          </p:cNvPicPr>
          <p:nvPr/>
        </p:nvPicPr>
        <p:blipFill>
          <a:blip r:embed="rId4" cstate="print"/>
          <a:srcRect b="7534"/>
          <a:stretch>
            <a:fillRect/>
          </a:stretch>
        </p:blipFill>
        <p:spPr bwMode="auto">
          <a:xfrm>
            <a:off x="467544" y="3789040"/>
            <a:ext cx="3866009" cy="2555763"/>
          </a:xfrm>
          <a:prstGeom prst="rect">
            <a:avLst/>
          </a:prstGeom>
          <a:noFill/>
        </p:spPr>
      </p:pic>
      <p:pic>
        <p:nvPicPr>
          <p:cNvPr id="5126" name="Picture 6" descr="http://yteach.co.za/files/lessons/import_091104_125447/uc_s3t_l083/uc_s3t_l083_p11.jpg"/>
          <p:cNvPicPr>
            <a:picLocks noChangeAspect="1" noChangeArrowheads="1"/>
          </p:cNvPicPr>
          <p:nvPr/>
        </p:nvPicPr>
        <p:blipFill>
          <a:blip r:embed="rId5" cstate="print"/>
          <a:srcRect l="2835" t="11678" r="43228" b="28665"/>
          <a:stretch>
            <a:fillRect/>
          </a:stretch>
        </p:blipFill>
        <p:spPr bwMode="auto">
          <a:xfrm>
            <a:off x="6233674" y="548680"/>
            <a:ext cx="273081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serie-823-vario-ph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581548" cy="3780656"/>
          </a:xfrm>
          <a:prstGeom prst="rect">
            <a:avLst/>
          </a:prstGeom>
          <a:noFill/>
        </p:spPr>
      </p:pic>
      <p:pic>
        <p:nvPicPr>
          <p:cNvPr id="4098" name="Picture 2" descr="http://www.laboratorni-potreby.cz/iqis/graphics/prods/prod_192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4320480" cy="3240361"/>
          </a:xfrm>
          <a:prstGeom prst="rect">
            <a:avLst/>
          </a:prstGeom>
          <a:noFill/>
        </p:spPr>
      </p:pic>
      <p:pic>
        <p:nvPicPr>
          <p:cNvPr id="4100" name="Picture 4" descr="http://www.prirodovedci.cz/storage/images/410x/1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84340"/>
            <a:ext cx="2537688" cy="2252972"/>
          </a:xfrm>
          <a:prstGeom prst="rect">
            <a:avLst/>
          </a:prstGeom>
          <a:noFill/>
        </p:spPr>
      </p:pic>
      <p:pic>
        <p:nvPicPr>
          <p:cNvPr id="4102" name="Picture 6" descr="http://www.verkon.cz/data/catalog/big/img3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149080"/>
            <a:ext cx="2592288" cy="2592288"/>
          </a:xfrm>
          <a:prstGeom prst="rect">
            <a:avLst/>
          </a:prstGeom>
          <a:noFill/>
        </p:spPr>
      </p:pic>
      <p:pic>
        <p:nvPicPr>
          <p:cNvPr id="4104" name="Picture 8" descr="http://www.akvarko.cz/images/clanky/clanek109/obr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429000"/>
            <a:ext cx="2520280" cy="3238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764704"/>
            <a:ext cx="8568952" cy="181588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 červeném zelí se nachází barvivo antokyan, které mění barvu v zásaditém a kyselém prostředí. </a:t>
            </a:r>
          </a:p>
          <a:p>
            <a:pPr algn="just"/>
            <a:r>
              <a:rPr lang="cs-CZ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fotografii jsou různé roztoky s přídavkem odvaru       z červeného zelí.    </a:t>
            </a:r>
          </a:p>
        </p:txBody>
      </p:sp>
      <p:pic>
        <p:nvPicPr>
          <p:cNvPr id="1026" name="Picture 2" descr="D:\FOTO\Př\sklenič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654199"/>
            <a:ext cx="8892480" cy="42038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vnoramenný trojúhelník 11"/>
          <p:cNvSpPr/>
          <p:nvPr/>
        </p:nvSpPr>
        <p:spPr>
          <a:xfrm rot="5400000">
            <a:off x="1259632" y="4221088"/>
            <a:ext cx="576064" cy="2592288"/>
          </a:xfrm>
          <a:prstGeom prst="triangle">
            <a:avLst/>
          </a:prstGeom>
          <a:gradFill flip="none" rotWithShape="1">
            <a:gsLst>
              <a:gs pos="0">
                <a:srgbClr val="FF0000"/>
              </a:gs>
              <a:gs pos="52000">
                <a:schemeClr val="bg1">
                  <a:lumMod val="75000"/>
                  <a:lumOff val="25000"/>
                </a:schemeClr>
              </a:gs>
              <a:gs pos="100000">
                <a:schemeClr val="tx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ovnoramenný trojúhelník 14"/>
          <p:cNvSpPr/>
          <p:nvPr/>
        </p:nvSpPr>
        <p:spPr>
          <a:xfrm rot="16200000">
            <a:off x="5472100" y="2600907"/>
            <a:ext cx="576065" cy="5832647"/>
          </a:xfrm>
          <a:prstGeom prst="triangle">
            <a:avLst/>
          </a:prstGeom>
          <a:gradFill flip="none" rotWithShape="1">
            <a:gsLst>
              <a:gs pos="0">
                <a:srgbClr val="2C2B16"/>
              </a:gs>
              <a:gs pos="52000">
                <a:schemeClr val="bg1">
                  <a:lumMod val="75000"/>
                  <a:lumOff val="25000"/>
                </a:schemeClr>
              </a:gs>
              <a:gs pos="100000">
                <a:schemeClr val="tx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53696" y="580526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smtClean="0">
                <a:solidFill>
                  <a:srgbClr val="FF0000"/>
                </a:solidFill>
              </a:rPr>
              <a:t>kyselé</a:t>
            </a:r>
            <a:endParaRPr lang="cs-CZ" sz="3200" b="1" i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835695" y="580526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 smtClean="0">
                <a:solidFill>
                  <a:srgbClr val="800080"/>
                </a:solidFill>
              </a:rPr>
              <a:t>neutrální</a:t>
            </a:r>
            <a:endParaRPr lang="cs-CZ" sz="3200" b="1" i="1" dirty="0">
              <a:solidFill>
                <a:srgbClr val="80008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156176" y="573325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smtClean="0">
                <a:solidFill>
                  <a:srgbClr val="006600"/>
                </a:solidFill>
              </a:rPr>
              <a:t>zásadité</a:t>
            </a:r>
            <a:endParaRPr lang="cs-CZ" sz="3200" b="1" i="1" dirty="0">
              <a:solidFill>
                <a:srgbClr val="0066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0" y="0"/>
            <a:ext cx="3960440" cy="646331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Měření pH doma</a:t>
            </a:r>
          </a:p>
        </p:txBody>
      </p:sp>
    </p:spTree>
    <p:extLst>
      <p:ext uri="{BB962C8B-B14F-4D97-AF65-F5344CB8AC3E}">
        <p14:creationId xmlns:p14="http://schemas.microsoft.com/office/powerpoint/2010/main" val="3503206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zschemie.euweb.cz/kyseliny/nao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3810000" cy="2209801"/>
          </a:xfrm>
          <a:prstGeom prst="rect">
            <a:avLst/>
          </a:prstGeom>
          <a:noFill/>
        </p:spPr>
      </p:pic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95536" y="2348881"/>
          <a:ext cx="8424936" cy="1656185"/>
        </p:xfrm>
        <a:graphic>
          <a:graphicData uri="http://schemas.openxmlformats.org/drawingml/2006/table">
            <a:tbl>
              <a:tblPr/>
              <a:tblGrid>
                <a:gridCol w="2106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893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barva indikátoru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800080"/>
                          </a:solidFill>
                          <a:latin typeface="Arial" pitchFamily="34" charset="0"/>
                          <a:cs typeface="Arial" pitchFamily="34" charset="0"/>
                        </a:rPr>
                        <a:t>lakmus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800080"/>
                          </a:solidFill>
                          <a:latin typeface="Arial" pitchFamily="34" charset="0"/>
                          <a:cs typeface="Arial" pitchFamily="34" charset="0"/>
                        </a:rPr>
                        <a:t>methyloranž</a:t>
                      </a:r>
                      <a:endParaRPr lang="cs-CZ" sz="2000" b="1" dirty="0">
                        <a:solidFill>
                          <a:srgbClr val="800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800080"/>
                          </a:solidFill>
                          <a:latin typeface="Arial" pitchFamily="34" charset="0"/>
                          <a:cs typeface="Arial" pitchFamily="34" charset="0"/>
                        </a:rPr>
                        <a:t>fenolftalein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4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kyselina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4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hydroxid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http://www.komenskeho66.cz/materialy/chemie/WEB-CHEMIE8/obrazky/kyseli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3240360" cy="243027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51520" y="188640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 smtClean="0">
                <a:latin typeface="Arial" pitchFamily="34" charset="0"/>
                <a:cs typeface="Arial" pitchFamily="34" charset="0"/>
              </a:rPr>
              <a:t>Indikátorem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(lakmus,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methyloranž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nebo fenolftalein) můžeme zjistit, zda se jedná o kyselinu – </a:t>
            </a:r>
            <a:r>
              <a:rPr lang="cs-CZ" sz="2600" i="1" dirty="0" smtClean="0">
                <a:latin typeface="Arial" pitchFamily="34" charset="0"/>
                <a:cs typeface="Arial" pitchFamily="34" charset="0"/>
              </a:rPr>
              <a:t>kyselý roztok</a:t>
            </a:r>
          </a:p>
          <a:p>
            <a:r>
              <a:rPr lang="cs-CZ" sz="2600" dirty="0" smtClean="0">
                <a:latin typeface="Arial" pitchFamily="34" charset="0"/>
                <a:cs typeface="Arial" pitchFamily="34" charset="0"/>
              </a:rPr>
              <a:t>nebo hydroxid - </a:t>
            </a:r>
            <a:r>
              <a:rPr lang="cs-CZ" sz="2600" i="1" dirty="0" smtClean="0">
                <a:latin typeface="Arial" pitchFamily="34" charset="0"/>
                <a:cs typeface="Arial" pitchFamily="34" charset="0"/>
              </a:rPr>
              <a:t>zásaditý roztok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Doplň tabulku podle provedených pokusů: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95536" y="2348880"/>
          <a:ext cx="8424936" cy="1656185"/>
        </p:xfrm>
        <a:graphic>
          <a:graphicData uri="http://schemas.openxmlformats.org/drawingml/2006/table">
            <a:tbl>
              <a:tblPr/>
              <a:tblGrid>
                <a:gridCol w="2106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893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barva indikátoru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800080"/>
                          </a:solidFill>
                          <a:latin typeface="Arial" pitchFamily="34" charset="0"/>
                          <a:cs typeface="Arial" pitchFamily="34" charset="0"/>
                        </a:rPr>
                        <a:t>lakmus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800080"/>
                          </a:solidFill>
                          <a:latin typeface="Arial" pitchFamily="34" charset="0"/>
                          <a:cs typeface="Arial" pitchFamily="34" charset="0"/>
                        </a:rPr>
                        <a:t>methyloranž</a:t>
                      </a:r>
                      <a:endParaRPr lang="cs-CZ" sz="2000" b="1" dirty="0">
                        <a:solidFill>
                          <a:srgbClr val="800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800080"/>
                          </a:solidFill>
                          <a:latin typeface="Arial" pitchFamily="34" charset="0"/>
                          <a:cs typeface="Arial" pitchFamily="34" charset="0"/>
                        </a:rPr>
                        <a:t>fenolftalein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4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kyselina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červený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červený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Arial" pitchFamily="34" charset="0"/>
                          <a:cs typeface="Arial" pitchFamily="34" charset="0"/>
                        </a:rPr>
                        <a:t>bezbarvý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4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hydroxid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latin typeface="Arial" pitchFamily="34" charset="0"/>
                          <a:cs typeface="Arial" pitchFamily="34" charset="0"/>
                        </a:rPr>
                        <a:t>modrý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itchFamily="34" charset="0"/>
                          <a:cs typeface="Arial" pitchFamily="34" charset="0"/>
                        </a:rPr>
                        <a:t>oranžový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Arial" pitchFamily="34" charset="0"/>
                          <a:cs typeface="Arial" pitchFamily="34" charset="0"/>
                        </a:rPr>
                        <a:t>červenofialový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edu.uhk.cz/titrace/img/f-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776864" cy="6221493"/>
          </a:xfrm>
          <a:prstGeom prst="rect">
            <a:avLst/>
          </a:prstGeom>
          <a:noFill/>
        </p:spPr>
      </p:pic>
      <p:sp>
        <p:nvSpPr>
          <p:cNvPr id="7172" name="Comment 4"/>
          <p:cNvSpPr>
            <a:spLocks noChangeArrowheads="1"/>
          </p:cNvSpPr>
          <p:nvPr/>
        </p:nvSpPr>
        <p:spPr bwMode="auto">
          <a:xfrm>
            <a:off x="2627784" y="620688"/>
            <a:ext cx="6192688" cy="3016210"/>
          </a:xfrm>
          <a:prstGeom prst="rect">
            <a:avLst/>
          </a:prstGeom>
          <a:solidFill>
            <a:srgbClr val="FF7C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Kyselina </a:t>
            </a:r>
            <a:r>
              <a:rPr lang="cs-CZ" sz="2000" dirty="0" smtClean="0">
                <a:solidFill>
                  <a:srgbClr val="000000"/>
                </a:solidFill>
                <a:latin typeface="Comic Sans MS" pitchFamily="66" charset="0"/>
              </a:rPr>
              <a:t>chlorovodíková a její zbarvení v různých indikátorech</a:t>
            </a:r>
          </a:p>
          <a:p>
            <a:pPr algn="ctr">
              <a:spcBef>
                <a:spcPct val="50000"/>
              </a:spcBef>
            </a:pPr>
            <a:r>
              <a:rPr lang="cs-CZ" sz="2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mic Sans MS" pitchFamily="66" charset="0"/>
              </a:rPr>
              <a:t>methyloranž</a:t>
            </a:r>
            <a:r>
              <a:rPr lang="cs-CZ" sz="2000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cs-CZ" sz="2000" dirty="0" err="1" smtClean="0">
                <a:solidFill>
                  <a:srgbClr val="000000"/>
                </a:solidFill>
                <a:latin typeface="Comic Sans MS" pitchFamily="66" charset="0"/>
              </a:rPr>
              <a:t>methylčerveň</a:t>
            </a:r>
            <a:r>
              <a:rPr lang="cs-CZ" sz="2000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cs-CZ" sz="2000" dirty="0" smtClean="0">
                <a:solidFill>
                  <a:srgbClr val="000000"/>
                </a:solidFill>
                <a:latin typeface="Comic Sans MS" pitchFamily="66" charset="0"/>
              </a:rPr>
              <a:t>lakmus, </a:t>
            </a:r>
          </a:p>
          <a:p>
            <a:pPr algn="ctr">
              <a:spcBef>
                <a:spcPct val="50000"/>
              </a:spcBef>
            </a:pPr>
            <a:r>
              <a:rPr lang="cs-CZ" sz="2000" dirty="0" err="1" smtClean="0">
                <a:solidFill>
                  <a:srgbClr val="000000"/>
                </a:solidFill>
                <a:latin typeface="Comic Sans MS" pitchFamily="66" charset="0"/>
              </a:rPr>
              <a:t>bromthymolová</a:t>
            </a:r>
            <a:r>
              <a:rPr lang="cs-CZ" sz="2000" dirty="0" smtClean="0">
                <a:solidFill>
                  <a:srgbClr val="000000"/>
                </a:solidFill>
                <a:latin typeface="Comic Sans MS" pitchFamily="66" charset="0"/>
              </a:rPr>
              <a:t> modř </a:t>
            </a:r>
          </a:p>
          <a:p>
            <a:pPr algn="ctr">
              <a:spcBef>
                <a:spcPct val="50000"/>
              </a:spcBef>
            </a:pPr>
            <a:r>
              <a:rPr lang="cs-CZ" sz="2000" dirty="0" smtClean="0">
                <a:solidFill>
                  <a:srgbClr val="000000"/>
                </a:solidFill>
                <a:latin typeface="Comic Sans MS" pitchFamily="66" charset="0"/>
              </a:rPr>
              <a:t>  a fenolftalein</a:t>
            </a:r>
            <a:endParaRPr lang="cs-CZ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du.uhk.cz/titrace/img/f-2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973" y="1340768"/>
            <a:ext cx="8420397" cy="5613598"/>
          </a:xfrm>
          <a:prstGeom prst="rect">
            <a:avLst/>
          </a:prstGeom>
          <a:noFill/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4248472" cy="122540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142184" y="5486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mic Sans MS" pitchFamily="66" charset="0"/>
              </a:rPr>
              <a:t>methyloranž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cs-CZ" dirty="0" err="1">
                <a:solidFill>
                  <a:srgbClr val="000000"/>
                </a:solidFill>
                <a:latin typeface="Comic Sans MS" pitchFamily="66" charset="0"/>
              </a:rPr>
              <a:t>methylčerveň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lakmus, </a:t>
            </a:r>
          </a:p>
          <a:p>
            <a:pPr algn="ctr">
              <a:spcBef>
                <a:spcPct val="50000"/>
              </a:spcBef>
            </a:pPr>
            <a:r>
              <a:rPr lang="cs-CZ" dirty="0" err="1">
                <a:solidFill>
                  <a:srgbClr val="000000"/>
                </a:solidFill>
                <a:latin typeface="Comic Sans MS" pitchFamily="66" charset="0"/>
              </a:rPr>
              <a:t>bromthymolová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 modř </a:t>
            </a:r>
          </a:p>
          <a:p>
            <a:pPr algn="ctr">
              <a:spcBef>
                <a:spcPct val="50000"/>
              </a:spcBef>
            </a:pP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  a fenolftalein</a:t>
            </a:r>
          </a:p>
        </p:txBody>
      </p:sp>
    </p:spTree>
    <p:extLst>
      <p:ext uri="{BB962C8B-B14F-4D97-AF65-F5344CB8AC3E}">
        <p14:creationId xmlns:p14="http://schemas.microsoft.com/office/powerpoint/2010/main" val="17362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0" y="1268760"/>
          <a:ext cx="5292084" cy="3312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8041">
                <a:tc gridSpan="3">
                  <a:txBody>
                    <a:bodyPr/>
                    <a:lstStyle/>
                    <a:p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41">
                <a:tc gridSpan="5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41">
                <a:tc gridSpan="2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41">
                <a:tc gridSpan="3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041">
                <a:tc gridSpan="2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041">
                <a:tc gridSpan="4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041">
                <a:tc gridSpan="6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041">
                <a:tc gridSpan="5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39552" y="332656"/>
            <a:ext cx="5829866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Vylušti křížovku a vysvětli slovo z tajenky.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42720" y="1196752"/>
            <a:ext cx="3501280" cy="390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1. Si(OH)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je hydroxid …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2. Sloučenina s pH </a:t>
            </a:r>
            <a:r>
              <a:rPr lang="cs-CZ" sz="2000" dirty="0" smtClean="0">
                <a:latin typeface="Arial"/>
                <a:cs typeface="Arial"/>
              </a:rPr>
              <a:t>&lt; 7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3. Sloučenina s pH &gt; 7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4. Opak kyselosti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5. Kationt, který mají kyseliny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6. </a:t>
            </a:r>
            <a:r>
              <a:rPr lang="cs-CZ" sz="2000" dirty="0" err="1" smtClean="0">
                <a:latin typeface="Arial"/>
                <a:cs typeface="Arial"/>
              </a:rPr>
              <a:t>HClO</a:t>
            </a:r>
            <a:r>
              <a:rPr lang="cs-CZ" sz="2000" dirty="0" smtClean="0">
                <a:latin typeface="Arial"/>
                <a:cs typeface="Arial"/>
              </a:rPr>
              <a:t> je kyselina …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7. Roztok, jehož pH = 7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8. Nejběžnější rozpouštědlo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9. Kyseliny a hydroxidy patří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     mezi …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3568" y="5589240"/>
            <a:ext cx="1410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Tajenka: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0" y="1268760"/>
          <a:ext cx="5292084" cy="3312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80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8041">
                <a:tc gridSpan="3">
                  <a:txBody>
                    <a:bodyPr/>
                    <a:lstStyle/>
                    <a:p>
                      <a:pPr algn="ctr"/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Ř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Č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41">
                <a:tc gridSpan="5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41">
                <a:tc gridSpan="2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41">
                <a:tc gridSpan="3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041">
                <a:tc gridSpan="2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041">
                <a:tc gridSpan="4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041">
                <a:tc gridSpan="6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041">
                <a:tc gridSpan="5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Ž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39552" y="332656"/>
            <a:ext cx="5829866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Vylušti křížovku a vysvětli slovo z tajenky.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42720" y="1196752"/>
            <a:ext cx="3501280" cy="390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1. Si(OH)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je hydroxid …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2. Sloučenina s pH </a:t>
            </a:r>
            <a:r>
              <a:rPr lang="cs-CZ" sz="2000" dirty="0" smtClean="0">
                <a:latin typeface="Arial"/>
                <a:cs typeface="Arial"/>
              </a:rPr>
              <a:t>&lt; 7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3. Sloučenina s pH &gt; 7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4. Opak kyselosti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5. Kationt, který mají kyseliny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6. </a:t>
            </a:r>
            <a:r>
              <a:rPr lang="cs-CZ" sz="2000" dirty="0" err="1" smtClean="0">
                <a:latin typeface="Arial"/>
                <a:cs typeface="Arial"/>
              </a:rPr>
              <a:t>HClO</a:t>
            </a:r>
            <a:r>
              <a:rPr lang="cs-CZ" sz="2000" dirty="0" smtClean="0">
                <a:latin typeface="Arial"/>
                <a:cs typeface="Arial"/>
              </a:rPr>
              <a:t> je kyselina …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7. Roztok, jehož pH = 7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8. Nejběžnější rozpouštědlo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9. Kyseliny a hydroxidy patří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     mezi …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04248" y="260648"/>
            <a:ext cx="151216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Řešení</a:t>
            </a:r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568" y="5589240"/>
            <a:ext cx="328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Tajenka:  </a:t>
            </a:r>
            <a:r>
              <a:rPr lang="cs-CZ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INDIKÁTOR</a:t>
            </a:r>
            <a:endParaRPr lang="cs-CZ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5" name="Picture 5" descr="C:\Users\marsik\Desktop\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3140968"/>
            <a:ext cx="288032" cy="312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4289425" cy="76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Voda se rozkládá: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667000" y="1295400"/>
            <a:ext cx="4419600" cy="64135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600">
                <a:solidFill>
                  <a:srgbClr val="FFFFFF"/>
                </a:solidFill>
              </a:rPr>
              <a:t>H</a:t>
            </a:r>
            <a:r>
              <a:rPr lang="cs-CZ" altLang="cs-CZ" sz="4000" baseline="-25000">
                <a:solidFill>
                  <a:srgbClr val="FFFFFF"/>
                </a:solidFill>
              </a:rPr>
              <a:t>2</a:t>
            </a:r>
            <a:r>
              <a:rPr lang="cs-CZ" altLang="cs-CZ" sz="3600">
                <a:solidFill>
                  <a:srgbClr val="FFFFFF"/>
                </a:solidFill>
              </a:rPr>
              <a:t>O </a:t>
            </a:r>
            <a:r>
              <a:rPr lang="cs-CZ" altLang="cs-CZ" sz="3600">
                <a:solidFill>
                  <a:srgbClr val="FFFFFF"/>
                </a:solidFill>
                <a:sym typeface="Symbol" pitchFamily="18" charset="2"/>
              </a:rPr>
              <a:t> H</a:t>
            </a:r>
            <a:r>
              <a:rPr lang="cs-CZ" altLang="cs-CZ" sz="4000" baseline="30000">
                <a:solidFill>
                  <a:srgbClr val="FFFFFF"/>
                </a:solidFill>
                <a:sym typeface="Symbol" pitchFamily="18" charset="2"/>
              </a:rPr>
              <a:t>+</a:t>
            </a:r>
            <a:r>
              <a:rPr lang="cs-CZ" altLang="cs-CZ" sz="3600">
                <a:solidFill>
                  <a:srgbClr val="FFFFFF"/>
                </a:solidFill>
                <a:sym typeface="Symbol" pitchFamily="18" charset="2"/>
              </a:rPr>
              <a:t> + OH</a:t>
            </a:r>
            <a:r>
              <a:rPr lang="cs-CZ" altLang="cs-CZ" sz="4000" baseline="30000">
                <a:solidFill>
                  <a:srgbClr val="FFFFFF"/>
                </a:solidFill>
                <a:sym typeface="Symbol" pitchFamily="18" charset="2"/>
              </a:rPr>
              <a:t>-</a:t>
            </a:r>
            <a:endParaRPr lang="cs-CZ" altLang="cs-CZ" sz="4000" baseline="-25000">
              <a:solidFill>
                <a:srgbClr val="FFFFFF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219200" y="2362200"/>
            <a:ext cx="6934200" cy="13112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600" b="1" dirty="0">
                <a:solidFill>
                  <a:srgbClr val="FF0000"/>
                </a:solidFill>
                <a:sym typeface="Symbol" pitchFamily="18" charset="2"/>
              </a:rPr>
              <a:t>H</a:t>
            </a:r>
            <a:r>
              <a:rPr lang="cs-CZ" altLang="cs-CZ" sz="4000" b="1" baseline="30000" dirty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cs-CZ" altLang="cs-CZ" sz="3600" dirty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cs-CZ" altLang="cs-CZ" sz="4000" dirty="0"/>
              <a:t>je v kyselinách a způsobuje </a:t>
            </a:r>
            <a:r>
              <a:rPr lang="cs-CZ" altLang="cs-CZ" sz="4000" u="sng" dirty="0">
                <a:solidFill>
                  <a:srgbClr val="FF0000"/>
                </a:solidFill>
              </a:rPr>
              <a:t>kyselost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219200" y="3962400"/>
            <a:ext cx="7467600" cy="13112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600" b="1" dirty="0">
                <a:solidFill>
                  <a:srgbClr val="FF0000"/>
                </a:solidFill>
                <a:sym typeface="Symbol" pitchFamily="18" charset="2"/>
              </a:rPr>
              <a:t>OH</a:t>
            </a:r>
            <a:r>
              <a:rPr lang="cs-CZ" altLang="cs-CZ" sz="4000" b="1" baseline="30000" dirty="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cs-CZ" altLang="cs-CZ" sz="36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cs-CZ" altLang="cs-CZ" sz="3600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cs-CZ" altLang="cs-CZ" sz="4000" dirty="0"/>
              <a:t>je v hydroxidech a způsobuje </a:t>
            </a:r>
            <a:r>
              <a:rPr lang="cs-CZ" altLang="cs-CZ" sz="4000" u="sng" dirty="0">
                <a:solidFill>
                  <a:srgbClr val="FF0000"/>
                </a:solidFill>
              </a:rPr>
              <a:t>zásaditost</a:t>
            </a:r>
          </a:p>
        </p:txBody>
      </p:sp>
      <p:sp>
        <p:nvSpPr>
          <p:cNvPr id="512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389688"/>
            <a:ext cx="468312" cy="468312"/>
          </a:xfrm>
          <a:prstGeom prst="actionButtonBeginning">
            <a:avLst/>
          </a:prstGeom>
          <a:solidFill>
            <a:srgbClr val="CCFFFF"/>
          </a:solidFill>
          <a:ln w="1905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936625" y="57608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Zápis </a:t>
            </a:r>
            <a:r>
              <a:rPr lang="cs-CZ" dirty="0" err="1" smtClean="0"/>
              <a:t>slide</a:t>
            </a:r>
            <a:r>
              <a:rPr lang="cs-CZ" dirty="0" smtClean="0"/>
              <a:t>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4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0"/>
    </mc:Choice>
    <mc:Fallback xmlns="">
      <p:transition spd="slow" advClick="0" advTm="3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5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100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5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105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76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10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10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 animBg="1" advAuto="500"/>
      <p:bldP spid="29701" grpId="0" build="p" animBg="1" advAuto="500"/>
      <p:bldP spid="2970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116013" y="3789363"/>
            <a:ext cx="6769100" cy="1004887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4360862" cy="8905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Rozklad kyseliny: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16113"/>
            <a:ext cx="1008063" cy="719137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cs-CZ" altLang="cs-CZ" sz="3600" smtClean="0"/>
              <a:t>HBr</a:t>
            </a:r>
          </a:p>
        </p:txBody>
      </p:sp>
      <p:sp>
        <p:nvSpPr>
          <p:cNvPr id="614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389688"/>
            <a:ext cx="468312" cy="468312"/>
          </a:xfrm>
          <a:prstGeom prst="actionButtonBeginning">
            <a:avLst/>
          </a:prstGeom>
          <a:solidFill>
            <a:srgbClr val="CCFFFF"/>
          </a:solidFill>
          <a:ln w="1905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661400" cy="7016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600" b="1" dirty="0">
                <a:solidFill>
                  <a:srgbClr val="FF0000"/>
                </a:solidFill>
                <a:sym typeface="Symbol" pitchFamily="18" charset="2"/>
              </a:rPr>
              <a:t>H</a:t>
            </a:r>
            <a:r>
              <a:rPr lang="cs-CZ" altLang="cs-CZ" sz="4000" b="1" baseline="30000" dirty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cs-CZ" altLang="cs-CZ" sz="3600" dirty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cs-CZ" altLang="cs-CZ" sz="3600" dirty="0"/>
              <a:t>je v kyselinách a způsobuje</a:t>
            </a:r>
            <a:r>
              <a:rPr lang="cs-CZ" altLang="cs-CZ" sz="4000" dirty="0"/>
              <a:t> </a:t>
            </a:r>
            <a:r>
              <a:rPr lang="cs-CZ" altLang="cs-CZ" sz="4000" dirty="0">
                <a:solidFill>
                  <a:srgbClr val="FF0000"/>
                </a:solidFill>
              </a:rPr>
              <a:t>kyselost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708400" y="1916113"/>
            <a:ext cx="968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3600"/>
              <a:t>H</a:t>
            </a:r>
            <a:r>
              <a:rPr lang="cs-CZ" altLang="cs-CZ" sz="3600" b="1" baseline="40000"/>
              <a:t>+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5148263" y="1916113"/>
            <a:ext cx="968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3600"/>
              <a:t>Br</a:t>
            </a:r>
            <a:r>
              <a:rPr lang="cs-CZ" altLang="cs-CZ" sz="3600" b="1" baseline="50000"/>
              <a:t>-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500563" y="1916113"/>
            <a:ext cx="431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4000" b="1"/>
              <a:t>+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2628900" y="2274888"/>
            <a:ext cx="8636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79388" y="2781300"/>
            <a:ext cx="75612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3600" dirty="0"/>
              <a:t>K rozkladu dochází pouze </a:t>
            </a:r>
            <a:r>
              <a:rPr lang="cs-CZ" altLang="cs-CZ" sz="3600" dirty="0">
                <a:solidFill>
                  <a:srgbClr val="FF0000"/>
                </a:solidFill>
              </a:rPr>
              <a:t>v roztoku </a:t>
            </a:r>
            <a:r>
              <a:rPr lang="cs-CZ" altLang="cs-CZ" sz="3600" dirty="0"/>
              <a:t>!!!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474788" y="3860800"/>
            <a:ext cx="20161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3600" dirty="0">
                <a:solidFill>
                  <a:schemeClr val="bg1"/>
                </a:solidFill>
              </a:rPr>
              <a:t>H</a:t>
            </a:r>
            <a:r>
              <a:rPr lang="cs-CZ" altLang="cs-CZ" sz="4000" b="1" baseline="-30000" dirty="0">
                <a:solidFill>
                  <a:schemeClr val="bg1"/>
                </a:solidFill>
              </a:rPr>
              <a:t>2</a:t>
            </a:r>
            <a:r>
              <a:rPr lang="cs-CZ" altLang="cs-CZ" sz="3600" dirty="0">
                <a:solidFill>
                  <a:schemeClr val="bg1"/>
                </a:solidFill>
              </a:rPr>
              <a:t>CO</a:t>
            </a:r>
            <a:r>
              <a:rPr lang="cs-CZ" altLang="cs-CZ" sz="4000" b="1" baseline="-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427538" y="3860800"/>
            <a:ext cx="10810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3600" b="1">
                <a:solidFill>
                  <a:schemeClr val="bg1"/>
                </a:solidFill>
              </a:rPr>
              <a:t>2</a:t>
            </a:r>
            <a:r>
              <a:rPr lang="cs-CZ" altLang="cs-CZ" sz="3600">
                <a:solidFill>
                  <a:schemeClr val="bg1"/>
                </a:solidFill>
              </a:rPr>
              <a:t> H</a:t>
            </a:r>
            <a:r>
              <a:rPr lang="cs-CZ" altLang="cs-CZ" sz="3600" b="1" baseline="40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6372225" y="3860800"/>
            <a:ext cx="14398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3600">
                <a:solidFill>
                  <a:schemeClr val="bg1"/>
                </a:solidFill>
              </a:rPr>
              <a:t>CO</a:t>
            </a:r>
            <a:r>
              <a:rPr lang="cs-CZ" altLang="cs-CZ" sz="4000" b="1" baseline="-30000">
                <a:solidFill>
                  <a:schemeClr val="bg1"/>
                </a:solidFill>
              </a:rPr>
              <a:t>3</a:t>
            </a:r>
            <a:r>
              <a:rPr lang="cs-CZ" altLang="cs-CZ" sz="3600" b="1" baseline="50000">
                <a:solidFill>
                  <a:schemeClr val="bg1"/>
                </a:solidFill>
              </a:rPr>
              <a:t>-II</a:t>
            </a: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5651500" y="3860800"/>
            <a:ext cx="431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40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3203575" y="4221163"/>
            <a:ext cx="863600" cy="0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9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10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55" presetID="34" presetClass="entr" presetSubtype="0" fill="hold" grpId="0" nodeType="afterEffect">
                                  <p:stCondLst>
                                    <p:cond delay="10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6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69" presetID="34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76" presetID="34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83" presetID="34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90" presetID="34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97" presetID="34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2" grpId="0" animBg="1"/>
      <p:bldP spid="34818" grpId="0"/>
      <p:bldP spid="34819" grpId="0" build="p"/>
      <p:bldP spid="34821" grpId="0" animBg="1"/>
      <p:bldP spid="34822" grpId="0"/>
      <p:bldP spid="34823" grpId="0"/>
      <p:bldP spid="34824" grpId="0"/>
      <p:bldP spid="34825" grpId="0" animBg="1"/>
      <p:bldP spid="34826" grpId="0"/>
      <p:bldP spid="34827" grpId="0"/>
      <p:bldP spid="34828" grpId="0"/>
      <p:bldP spid="34829" grpId="0"/>
      <p:bldP spid="34830" grpId="0"/>
      <p:bldP spid="348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4648200" cy="12065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Rozklad hydroxidu:</a:t>
            </a:r>
          </a:p>
        </p:txBody>
      </p:sp>
      <p:sp>
        <p:nvSpPr>
          <p:cNvPr id="717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389688"/>
            <a:ext cx="468312" cy="468312"/>
          </a:xfrm>
          <a:prstGeom prst="actionButtonBeginning">
            <a:avLst/>
          </a:prstGeom>
          <a:solidFill>
            <a:srgbClr val="CCFFFF"/>
          </a:solidFill>
          <a:ln w="1905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331913" y="1484313"/>
            <a:ext cx="6769100" cy="13112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000" b="1" dirty="0">
                <a:solidFill>
                  <a:srgbClr val="FF0000"/>
                </a:solidFill>
                <a:sym typeface="Symbol" pitchFamily="18" charset="2"/>
              </a:rPr>
              <a:t>OH </a:t>
            </a:r>
            <a:r>
              <a:rPr lang="cs-CZ" altLang="cs-CZ" sz="4800" b="1" baseline="50000" dirty="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cs-CZ" altLang="cs-CZ" dirty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cs-CZ" altLang="cs-CZ" sz="3400" dirty="0"/>
              <a:t>je v hydroxidech a způsobuje</a:t>
            </a:r>
            <a:r>
              <a:rPr lang="cs-CZ" altLang="cs-CZ" dirty="0"/>
              <a:t> </a:t>
            </a:r>
            <a:r>
              <a:rPr lang="cs-CZ" altLang="cs-CZ" sz="4000" dirty="0">
                <a:solidFill>
                  <a:srgbClr val="FF0000"/>
                </a:solidFill>
              </a:rPr>
              <a:t>zásaditost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76375" y="3141663"/>
            <a:ext cx="1582738" cy="719137"/>
          </a:xfrm>
          <a:noFill/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cs-CZ" altLang="cs-CZ" sz="3600" smtClean="0"/>
              <a:t>NaOH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427538" y="3141663"/>
            <a:ext cx="968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3600"/>
              <a:t>Na</a:t>
            </a:r>
            <a:r>
              <a:rPr lang="cs-CZ" altLang="cs-CZ" sz="3600" b="1" baseline="40000"/>
              <a:t>+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6084888" y="3141663"/>
            <a:ext cx="11509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3600"/>
              <a:t>OH </a:t>
            </a:r>
            <a:r>
              <a:rPr lang="cs-CZ" altLang="cs-CZ" sz="4000" b="1" baseline="50000"/>
              <a:t>-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508625" y="3141663"/>
            <a:ext cx="431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4000" b="1"/>
              <a:t>+</a:t>
            </a: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3132138" y="3500438"/>
            <a:ext cx="8636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403350" y="4149725"/>
            <a:ext cx="75612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3600" dirty="0"/>
              <a:t>K rozkladu dochází pouze </a:t>
            </a:r>
            <a:r>
              <a:rPr lang="cs-CZ" altLang="cs-CZ" sz="3600" dirty="0">
                <a:solidFill>
                  <a:srgbClr val="FF0000"/>
                </a:solidFill>
              </a:rPr>
              <a:t>v roztoku </a:t>
            </a:r>
            <a:r>
              <a:rPr lang="cs-CZ" altLang="cs-CZ" sz="3600" dirty="0"/>
              <a:t>!!!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619250" y="5229225"/>
            <a:ext cx="2016125" cy="71913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3600" dirty="0"/>
              <a:t>Si(OH)</a:t>
            </a:r>
            <a:r>
              <a:rPr lang="cs-CZ" altLang="cs-CZ" sz="4000" b="1" baseline="-30000" dirty="0">
                <a:solidFill>
                  <a:srgbClr val="FF0000"/>
                </a:solidFill>
              </a:rPr>
              <a:t>4</a:t>
            </a:r>
            <a:endParaRPr lang="cs-CZ" altLang="cs-CZ" sz="4000" baseline="-30000" dirty="0">
              <a:solidFill>
                <a:srgbClr val="FF0000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6659563" y="5229225"/>
            <a:ext cx="1368425" cy="6477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3600" b="1" dirty="0">
                <a:solidFill>
                  <a:srgbClr val="FF0000"/>
                </a:solidFill>
              </a:rPr>
              <a:t>4</a:t>
            </a:r>
            <a:r>
              <a:rPr lang="cs-CZ" altLang="cs-CZ" sz="3600" dirty="0">
                <a:solidFill>
                  <a:schemeClr val="folHlink"/>
                </a:solidFill>
              </a:rPr>
              <a:t> </a:t>
            </a:r>
            <a:r>
              <a:rPr lang="cs-CZ" altLang="cs-CZ" sz="3600" dirty="0"/>
              <a:t>OH</a:t>
            </a:r>
            <a:r>
              <a:rPr lang="cs-CZ" altLang="cs-CZ" sz="4400" b="1" baseline="50000" dirty="0"/>
              <a:t>-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4500563" y="5229225"/>
            <a:ext cx="1295400" cy="6477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3600" dirty="0"/>
              <a:t>Si </a:t>
            </a:r>
            <a:r>
              <a:rPr lang="cs-CZ" altLang="cs-CZ" sz="3600" b="1" baseline="50000" dirty="0">
                <a:solidFill>
                  <a:srgbClr val="FF0000"/>
                </a:solidFill>
              </a:rPr>
              <a:t>+IV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5795963" y="5229225"/>
            <a:ext cx="431800" cy="6477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cs-CZ" altLang="cs-CZ" sz="4000" b="1" dirty="0"/>
              <a:t>+</a:t>
            </a: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3348038" y="5589588"/>
            <a:ext cx="8636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92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10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61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39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99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77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37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6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97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6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7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6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4900"/>
                            </p:stCondLst>
                            <p:childTnLst>
                              <p:par>
                                <p:cTn id="82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6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0900"/>
                            </p:stCondLst>
                            <p:childTnLst>
                              <p:par>
                                <p:cTn id="89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6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5" grpId="0" animBg="1"/>
      <p:bldP spid="35846" grpId="0" build="p"/>
      <p:bldP spid="35847" grpId="0"/>
      <p:bldP spid="35848" grpId="0"/>
      <p:bldP spid="35849" grpId="0"/>
      <p:bldP spid="35850" grpId="0" animBg="1"/>
      <p:bldP spid="35851" grpId="0"/>
      <p:bldP spid="35852" grpId="0" animBg="1"/>
      <p:bldP spid="35853" grpId="0" animBg="1"/>
      <p:bldP spid="35854" grpId="0" animBg="1"/>
      <p:bldP spid="35855" grpId="0" animBg="1"/>
      <p:bldP spid="358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cs-CZ" b="1" dirty="0" smtClean="0">
                <a:latin typeface="Arial" charset="0"/>
              </a:rPr>
              <a:t>Kyselost a zásaditost roztoků</a:t>
            </a:r>
            <a:endParaRPr lang="cs-CZ" b="1" dirty="0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518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>
                <a:latin typeface="Arial" charset="0"/>
              </a:rPr>
              <a:t>je určena vzájemným poměrem  kationtů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cs-CZ" b="1" baseline="50000" dirty="0" smtClean="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>
              <a:buFont typeface="Wingdings" pitchFamily="2" charset="2"/>
              <a:buNone/>
            </a:pP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cs-CZ" dirty="0" smtClean="0">
                <a:latin typeface="Arial" charset="0"/>
              </a:rPr>
              <a:t>a  aniontů   </a:t>
            </a:r>
            <a:r>
              <a:rPr lang="cs-CZ" b="1" dirty="0" smtClean="0">
                <a:solidFill>
                  <a:srgbClr val="0000FF"/>
                </a:solidFill>
                <a:latin typeface="Arial" charset="0"/>
              </a:rPr>
              <a:t>OH</a:t>
            </a:r>
            <a:r>
              <a:rPr lang="cs-CZ" b="1" baseline="50000" dirty="0" smtClean="0">
                <a:solidFill>
                  <a:srgbClr val="0000FF"/>
                </a:solidFill>
                <a:latin typeface="Arial" charset="0"/>
              </a:rPr>
              <a:t>-</a:t>
            </a:r>
            <a:endParaRPr lang="cs-CZ" sz="1400" b="1" baseline="50000" dirty="0" smtClean="0">
              <a:solidFill>
                <a:srgbClr val="0000FF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800" b="1" baseline="50000" dirty="0" smtClean="0">
              <a:solidFill>
                <a:srgbClr val="0000FF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3000" dirty="0" smtClean="0">
                <a:solidFill>
                  <a:srgbClr val="FF0000"/>
                </a:solidFill>
                <a:latin typeface="Arial" charset="0"/>
              </a:rPr>
              <a:t>kyselost</a:t>
            </a:r>
            <a:r>
              <a:rPr lang="cs-CZ" sz="3000" b="1" dirty="0" smtClean="0">
                <a:latin typeface="Arial" charset="0"/>
              </a:rPr>
              <a:t>  </a:t>
            </a:r>
            <a:r>
              <a:rPr lang="cs-CZ" sz="3000" dirty="0" smtClean="0">
                <a:latin typeface="Arial" charset="0"/>
              </a:rPr>
              <a:t>je způsobena přítomností kationtů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cs-CZ" sz="3000" b="1" baseline="50000" dirty="0" smtClean="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>
              <a:buFont typeface="Wingdings" pitchFamily="2" charset="2"/>
              <a:buNone/>
            </a:pPr>
            <a:endParaRPr lang="cs-CZ" sz="800" b="1" baseline="500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3000" b="1" baseline="50000" dirty="0" smtClean="0">
                <a:solidFill>
                  <a:srgbClr val="FF0000"/>
                </a:solidFill>
                <a:latin typeface="Arial" charset="0"/>
              </a:rPr>
              <a:t>              </a:t>
            </a:r>
            <a:r>
              <a:rPr lang="cs-CZ" sz="3000" dirty="0" err="1" smtClean="0">
                <a:latin typeface="Arial" charset="0"/>
              </a:rPr>
              <a:t>HCl</a:t>
            </a:r>
            <a:r>
              <a:rPr lang="cs-CZ" sz="3000" dirty="0" smtClean="0">
                <a:latin typeface="Arial" charset="0"/>
              </a:rPr>
              <a:t>             </a:t>
            </a:r>
            <a:r>
              <a:rPr lang="cs-CZ" sz="3000" dirty="0" smtClean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cs-CZ" sz="3000" baseline="50000" dirty="0" smtClean="0">
                <a:solidFill>
                  <a:srgbClr val="FF0000"/>
                </a:solidFill>
                <a:latin typeface="Arial" charset="0"/>
              </a:rPr>
              <a:t>+   </a:t>
            </a:r>
            <a:r>
              <a:rPr lang="cs-CZ" sz="3000" dirty="0" smtClean="0">
                <a:latin typeface="Arial" charset="0"/>
              </a:rPr>
              <a:t>+  Cl</a:t>
            </a:r>
            <a:r>
              <a:rPr lang="cs-CZ" b="1" baseline="50000" dirty="0" smtClean="0">
                <a:latin typeface="Arial" charset="0"/>
              </a:rPr>
              <a:t>-</a:t>
            </a:r>
          </a:p>
          <a:p>
            <a:pPr>
              <a:buFont typeface="Wingdings" pitchFamily="2" charset="2"/>
              <a:buNone/>
            </a:pPr>
            <a:endParaRPr lang="cs-CZ" sz="1800" b="1" baseline="50000" dirty="0" smtClean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3000" dirty="0" smtClean="0">
                <a:solidFill>
                  <a:srgbClr val="0000FF"/>
                </a:solidFill>
                <a:latin typeface="Arial" charset="0"/>
              </a:rPr>
              <a:t>zásaditost</a:t>
            </a:r>
            <a:r>
              <a:rPr lang="cs-CZ" sz="3000" dirty="0" smtClean="0">
                <a:latin typeface="Arial" charset="0"/>
              </a:rPr>
              <a:t>  je způsobena přítomností aniontů </a:t>
            </a:r>
            <a:r>
              <a:rPr lang="cs-CZ" sz="3000" dirty="0" smtClean="0">
                <a:solidFill>
                  <a:srgbClr val="0000FF"/>
                </a:solidFill>
                <a:latin typeface="Arial" charset="0"/>
              </a:rPr>
              <a:t>OH</a:t>
            </a:r>
            <a:r>
              <a:rPr lang="cs-CZ" sz="3000" baseline="50000" dirty="0" smtClean="0">
                <a:solidFill>
                  <a:srgbClr val="0000FF"/>
                </a:solidFill>
                <a:latin typeface="Arial" charset="0"/>
              </a:rPr>
              <a:t>-</a:t>
            </a:r>
          </a:p>
          <a:p>
            <a:pPr>
              <a:buFont typeface="Wingdings" pitchFamily="2" charset="2"/>
              <a:buNone/>
            </a:pPr>
            <a:endParaRPr lang="cs-CZ" sz="800" dirty="0" smtClean="0">
              <a:solidFill>
                <a:srgbClr val="0000FF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3000" dirty="0" smtClean="0">
                <a:solidFill>
                  <a:srgbClr val="0000FF"/>
                </a:solidFill>
                <a:latin typeface="Arial" charset="0"/>
              </a:rPr>
              <a:t>         </a:t>
            </a:r>
            <a:r>
              <a:rPr lang="cs-CZ" sz="3000" dirty="0" err="1" smtClean="0">
                <a:latin typeface="Arial" charset="0"/>
              </a:rPr>
              <a:t>NaOH</a:t>
            </a:r>
            <a:r>
              <a:rPr lang="cs-CZ" sz="3000" dirty="0" smtClean="0">
                <a:latin typeface="Arial" charset="0"/>
              </a:rPr>
              <a:t>             Na</a:t>
            </a:r>
            <a:r>
              <a:rPr lang="cs-CZ" sz="3000" baseline="50000" dirty="0" smtClean="0">
                <a:latin typeface="Arial" charset="0"/>
              </a:rPr>
              <a:t>+   </a:t>
            </a:r>
            <a:r>
              <a:rPr lang="cs-CZ" sz="3000" dirty="0" smtClean="0">
                <a:latin typeface="Arial" charset="0"/>
              </a:rPr>
              <a:t>+ </a:t>
            </a:r>
            <a:r>
              <a:rPr lang="cs-CZ" sz="3000" dirty="0" smtClean="0">
                <a:solidFill>
                  <a:srgbClr val="0000FF"/>
                </a:solidFill>
                <a:latin typeface="Arial" charset="0"/>
              </a:rPr>
              <a:t>OH</a:t>
            </a:r>
            <a:r>
              <a:rPr lang="cs-CZ" sz="3000" baseline="50000" dirty="0" smtClean="0">
                <a:solidFill>
                  <a:srgbClr val="0000FF"/>
                </a:solidFill>
                <a:latin typeface="Arial" charset="0"/>
              </a:rPr>
              <a:t>-</a:t>
            </a:r>
          </a:p>
          <a:p>
            <a:pPr>
              <a:buFont typeface="Wingdings" pitchFamily="2" charset="2"/>
              <a:buNone/>
            </a:pPr>
            <a:endParaRPr lang="cs-CZ" sz="800" baseline="50000" dirty="0" smtClean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3000" baseline="50000" dirty="0" smtClean="0">
                <a:latin typeface="Arial" charset="0"/>
              </a:rPr>
              <a:t> </a:t>
            </a:r>
            <a:r>
              <a:rPr lang="cs-CZ" sz="3000" dirty="0" smtClean="0">
                <a:solidFill>
                  <a:srgbClr val="006600"/>
                </a:solidFill>
                <a:latin typeface="Arial" charset="0"/>
              </a:rPr>
              <a:t>neutrální roztok </a:t>
            </a:r>
            <a:r>
              <a:rPr lang="cs-CZ" sz="3000" dirty="0" smtClean="0">
                <a:latin typeface="Arial" charset="0"/>
              </a:rPr>
              <a:t>– počet kationtů </a:t>
            </a:r>
            <a:r>
              <a:rPr lang="cs-CZ" sz="3000" dirty="0" smtClean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cs-CZ" sz="3000" baseline="50000" dirty="0" smtClean="0">
                <a:solidFill>
                  <a:srgbClr val="FF0000"/>
                </a:solidFill>
                <a:latin typeface="Arial" charset="0"/>
              </a:rPr>
              <a:t>+ </a:t>
            </a:r>
            <a:r>
              <a:rPr lang="cs-CZ" sz="3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3000" dirty="0" smtClean="0">
                <a:latin typeface="Arial" charset="0"/>
              </a:rPr>
              <a:t>je stejný jako</a:t>
            </a:r>
          </a:p>
          <a:p>
            <a:pPr>
              <a:buFont typeface="Wingdings" pitchFamily="2" charset="2"/>
              <a:buNone/>
            </a:pPr>
            <a:r>
              <a:rPr lang="cs-CZ" sz="3000" dirty="0" smtClean="0">
                <a:solidFill>
                  <a:srgbClr val="006600"/>
                </a:solidFill>
                <a:latin typeface="Arial" charset="0"/>
              </a:rPr>
              <a:t>                                </a:t>
            </a:r>
            <a:r>
              <a:rPr lang="cs-CZ" sz="3000" dirty="0">
                <a:latin typeface="Arial" charset="0"/>
              </a:rPr>
              <a:t>počet aniontů </a:t>
            </a:r>
            <a:r>
              <a:rPr lang="cs-CZ" sz="3000" dirty="0">
                <a:solidFill>
                  <a:srgbClr val="0000FF"/>
                </a:solidFill>
                <a:latin typeface="Arial" charset="0"/>
              </a:rPr>
              <a:t>OH</a:t>
            </a:r>
            <a:r>
              <a:rPr lang="cs-CZ" sz="3000" baseline="50000" dirty="0">
                <a:solidFill>
                  <a:srgbClr val="0000FF"/>
                </a:solidFill>
                <a:latin typeface="Arial" charset="0"/>
              </a:rPr>
              <a:t>-</a:t>
            </a:r>
            <a:endParaRPr lang="cs-CZ" sz="3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3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3000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209800" y="3581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590800" y="5105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8893175" cy="2592387"/>
          </a:xfrm>
        </p:spPr>
        <p:txBody>
          <a:bodyPr/>
          <a:lstStyle/>
          <a:p>
            <a:pPr>
              <a:buFontTx/>
              <a:buNone/>
            </a:pPr>
            <a:r>
              <a:rPr lang="cs-CZ"/>
              <a:t>  </a:t>
            </a:r>
            <a:r>
              <a:rPr lang="cs-CZ" sz="3600" b="1">
                <a:latin typeface="Arial" charset="0"/>
              </a:rPr>
              <a:t>Mírou kyselosti a zásaditosti je  </a:t>
            </a:r>
            <a:r>
              <a:rPr lang="cs-CZ" sz="3600" b="1" i="1">
                <a:solidFill>
                  <a:srgbClr val="0000FF"/>
                </a:solidFill>
                <a:latin typeface="Arial" charset="0"/>
              </a:rPr>
              <a:t>pH .</a:t>
            </a:r>
          </a:p>
          <a:p>
            <a:pPr>
              <a:buFontTx/>
              <a:buNone/>
            </a:pPr>
            <a:endParaRPr lang="cs-CZ" sz="1400" b="1" i="1">
              <a:solidFill>
                <a:srgbClr val="0000FF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3000" b="1" i="1">
                <a:latin typeface="Arial" charset="0"/>
              </a:rPr>
              <a:t> </a:t>
            </a:r>
            <a:r>
              <a:rPr lang="cs-CZ">
                <a:latin typeface="Arial" charset="0"/>
              </a:rPr>
              <a:t>pH měříme pomocí </a:t>
            </a:r>
            <a:r>
              <a:rPr lang="cs-CZ">
                <a:solidFill>
                  <a:srgbClr val="800080"/>
                </a:solidFill>
                <a:latin typeface="Arial" charset="0"/>
              </a:rPr>
              <a:t>indikátorů</a:t>
            </a:r>
            <a:r>
              <a:rPr lang="cs-CZ">
                <a:latin typeface="Arial" charset="0"/>
              </a:rPr>
              <a:t> nebo </a:t>
            </a:r>
            <a:r>
              <a:rPr lang="cs-CZ">
                <a:solidFill>
                  <a:srgbClr val="800080"/>
                </a:solidFill>
                <a:latin typeface="Arial" charset="0"/>
              </a:rPr>
              <a:t>pH metrů</a:t>
            </a:r>
          </a:p>
          <a:p>
            <a:pPr>
              <a:buFont typeface="Wingdings" pitchFamily="2" charset="2"/>
              <a:buChar char="Ø"/>
            </a:pPr>
            <a:r>
              <a:rPr lang="cs-CZ">
                <a:latin typeface="Arial" charset="0"/>
              </a:rPr>
              <a:t> pH se pohybuje v rozmezí  </a:t>
            </a:r>
            <a:r>
              <a:rPr lang="cs-CZ" b="1">
                <a:solidFill>
                  <a:srgbClr val="FF0000"/>
                </a:solidFill>
                <a:latin typeface="Arial" charset="0"/>
              </a:rPr>
              <a:t>0</a:t>
            </a:r>
            <a:r>
              <a:rPr lang="cs-CZ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>
                <a:latin typeface="Arial" charset="0"/>
              </a:rPr>
              <a:t>– </a:t>
            </a:r>
            <a:r>
              <a:rPr lang="cs-CZ" b="1">
                <a:solidFill>
                  <a:srgbClr val="0000FF"/>
                </a:solidFill>
                <a:latin typeface="Arial" charset="0"/>
              </a:rPr>
              <a:t>14</a:t>
            </a:r>
            <a:endParaRPr lang="cs-CZ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118" name="Picture 22" descr="phscale 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565400"/>
            <a:ext cx="7920038" cy="3975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ome.tiscali.cz/chemie/images/uni_indikat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289010" cy="3688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971600" y="332656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600" dirty="0" smtClean="0">
                <a:solidFill>
                  <a:srgbClr val="800080"/>
                </a:solidFill>
                <a:latin typeface="Arial" charset="0"/>
              </a:rPr>
              <a:t> </a:t>
            </a:r>
            <a:r>
              <a:rPr lang="cs-CZ" sz="3600" b="1" dirty="0" smtClean="0">
                <a:solidFill>
                  <a:srgbClr val="800080"/>
                </a:solidFill>
                <a:latin typeface="Arial" charset="0"/>
              </a:rPr>
              <a:t>pH stupnice</a:t>
            </a:r>
            <a:endParaRPr lang="cs-CZ" sz="3600" b="1" dirty="0">
              <a:solidFill>
                <a:srgbClr val="800080"/>
              </a:solidFill>
              <a:latin typeface="Arial" charset="0"/>
            </a:endParaRPr>
          </a:p>
        </p:txBody>
      </p:sp>
      <p:pic>
        <p:nvPicPr>
          <p:cNvPr id="4" name="obrázek 5" descr="C:\Users\marsik\Desktop\pH tabulka pro wor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C:\Users\marsik\Desktop\pH tabulka pro wor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69544" cy="810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9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545</Words>
  <Application>Microsoft Office PowerPoint</Application>
  <PresentationFormat>Předvádění na obrazovce (4:3)</PresentationFormat>
  <Paragraphs>206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Symbol</vt:lpstr>
      <vt:lpstr>Times New Roman</vt:lpstr>
      <vt:lpstr>Wingdings</vt:lpstr>
      <vt:lpstr>Default Design</vt:lpstr>
      <vt:lpstr>Prezentace aplikace PowerPoint</vt:lpstr>
      <vt:lpstr>Voda se rozkládá:</vt:lpstr>
      <vt:lpstr>Rozklad kyseliny:</vt:lpstr>
      <vt:lpstr>Rozklad hydroxidu:</vt:lpstr>
      <vt:lpstr>Kyselost a zásaditost roztoků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Kyselost a zásaditost roztoků</dc:title>
  <dc:creator>marsik</dc:creator>
  <cp:lastModifiedBy>Uživatel systému Windows</cp:lastModifiedBy>
  <cp:revision>40</cp:revision>
  <dcterms:created xsi:type="dcterms:W3CDTF">2008-10-18T17:18:56Z</dcterms:created>
  <dcterms:modified xsi:type="dcterms:W3CDTF">2018-05-30T16:20:43Z</dcterms:modified>
</cp:coreProperties>
</file>